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4" r:id="rId9"/>
    <p:sldId id="265" r:id="rId10"/>
    <p:sldId id="263" r:id="rId11"/>
    <p:sldId id="267" r:id="rId12"/>
    <p:sldId id="266"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17327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258653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413251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533044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109EE0D7-B8B6-41F7-B258-A05984B90E73}" type="datetimeFigureOut">
              <a:rPr lang="zh-CN" altLang="en-US" smtClean="0"/>
              <a:t>2024/3/3</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546225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372017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2749331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3790574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116193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09EE0D7-B8B6-41F7-B258-A05984B90E73}" type="datetimeFigureOut">
              <a:rPr lang="zh-CN" altLang="en-US" smtClean="0"/>
              <a:t>2024/3/3</a:t>
            </a:fld>
            <a:endParaRPr lang="zh-CN" altLang="en-US"/>
          </a:p>
        </p:txBody>
      </p:sp>
      <p:sp>
        <p:nvSpPr>
          <p:cNvPr id="6" name="Footer Placeholder 5"/>
          <p:cNvSpPr>
            <a:spLocks noGrp="1"/>
          </p:cNvSpPr>
          <p:nvPr>
            <p:ph type="ftr" sz="quarter" idx="11"/>
          </p:nvPr>
        </p:nvSpPr>
        <p:spPr/>
        <p:txBody>
          <a:bodyPr/>
          <a:lstStyle/>
          <a:p>
            <a:endParaRPr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203480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09EE0D7-B8B6-41F7-B258-A05984B90E73}" type="datetimeFigureOut">
              <a:rPr lang="zh-CN" altLang="en-US" smtClean="0"/>
              <a:t>2024/3/3</a:t>
            </a:fld>
            <a:endParaRPr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845845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09EE0D7-B8B6-41F7-B258-A05984B90E73}" type="datetimeFigureOut">
              <a:rPr lang="zh-CN" altLang="en-US" smtClean="0"/>
              <a:t>2024/3/3</a:t>
            </a:fld>
            <a:endParaRPr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AEC79E8-C24B-4698-8CA0-86DDDA2F6B2A}" type="slidenum">
              <a:rPr lang="zh-CN" altLang="en-US" smtClean="0"/>
              <a:t>‹#›</a:t>
            </a:fld>
            <a:endParaRPr lang="zh-CN" altLang="en-US"/>
          </a:p>
        </p:txBody>
      </p:sp>
    </p:spTree>
    <p:extLst>
      <p:ext uri="{BB962C8B-B14F-4D97-AF65-F5344CB8AC3E}">
        <p14:creationId xmlns:p14="http://schemas.microsoft.com/office/powerpoint/2010/main" val="15676690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B215E-B53F-4C09-9CDF-C895C13203C8}"/>
              </a:ext>
            </a:extLst>
          </p:cNvPr>
          <p:cNvSpPr>
            <a:spLocks noGrp="1"/>
          </p:cNvSpPr>
          <p:nvPr>
            <p:ph type="ctrTitle"/>
          </p:nvPr>
        </p:nvSpPr>
        <p:spPr/>
        <p:txBody>
          <a:bodyPr/>
          <a:lstStyle/>
          <a:p>
            <a:r>
              <a:rPr lang="en-US" altLang="zh-CN" sz="4800" b="1" dirty="0"/>
              <a:t>MPU6050 Gyroscope Accelerometer</a:t>
            </a:r>
            <a:endParaRPr lang="zh-CN" altLang="en-US" sz="4800" dirty="0"/>
          </a:p>
        </p:txBody>
      </p:sp>
      <p:sp>
        <p:nvSpPr>
          <p:cNvPr id="3" name="副标题 2">
            <a:extLst>
              <a:ext uri="{FF2B5EF4-FFF2-40B4-BE49-F238E27FC236}">
                <a16:creationId xmlns:a16="http://schemas.microsoft.com/office/drawing/2014/main" id="{3637B624-218B-4061-88F2-8AA9669B5B90}"/>
              </a:ext>
            </a:extLst>
          </p:cNvPr>
          <p:cNvSpPr>
            <a:spLocks noGrp="1"/>
          </p:cNvSpPr>
          <p:nvPr>
            <p:ph type="subTitle" idx="1"/>
          </p:nvPr>
        </p:nvSpPr>
        <p:spPr/>
        <p:txBody>
          <a:bodyPr/>
          <a:lstStyle/>
          <a:p>
            <a:r>
              <a:rPr lang="en-US" altLang="zh-CN" sz="2400" b="1" dirty="0" err="1"/>
              <a:t>Chenyuhang</a:t>
            </a:r>
            <a:r>
              <a:rPr lang="en-US" altLang="zh-CN" sz="2400" b="1" dirty="0"/>
              <a:t> Zhou</a:t>
            </a:r>
            <a:endParaRPr lang="zh-CN" altLang="en-US" dirty="0"/>
          </a:p>
        </p:txBody>
      </p:sp>
    </p:spTree>
    <p:extLst>
      <p:ext uri="{BB962C8B-B14F-4D97-AF65-F5344CB8AC3E}">
        <p14:creationId xmlns:p14="http://schemas.microsoft.com/office/powerpoint/2010/main" val="147303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57C4D8-B29A-4C8F-85C5-E47465286F31}"/>
              </a:ext>
            </a:extLst>
          </p:cNvPr>
          <p:cNvPicPr>
            <a:picLocks noChangeAspect="1"/>
          </p:cNvPicPr>
          <p:nvPr/>
        </p:nvPicPr>
        <p:blipFill rotWithShape="1">
          <a:blip r:embed="rId2"/>
          <a:srcRect t="14546" r="2599" b="22061"/>
          <a:stretch/>
        </p:blipFill>
        <p:spPr>
          <a:xfrm>
            <a:off x="380563" y="778607"/>
            <a:ext cx="3662047" cy="5300786"/>
          </a:xfrm>
          <a:prstGeom prst="rect">
            <a:avLst/>
          </a:prstGeom>
        </p:spPr>
      </p:pic>
      <p:pic>
        <p:nvPicPr>
          <p:cNvPr id="5" name="图片 4">
            <a:extLst>
              <a:ext uri="{FF2B5EF4-FFF2-40B4-BE49-F238E27FC236}">
                <a16:creationId xmlns:a16="http://schemas.microsoft.com/office/drawing/2014/main" id="{F6861E69-313D-44C5-AB63-10F479D09D08}"/>
              </a:ext>
            </a:extLst>
          </p:cNvPr>
          <p:cNvPicPr>
            <a:picLocks noChangeAspect="1"/>
          </p:cNvPicPr>
          <p:nvPr/>
        </p:nvPicPr>
        <p:blipFill>
          <a:blip r:embed="rId3"/>
          <a:stretch>
            <a:fillRect/>
          </a:stretch>
        </p:blipFill>
        <p:spPr>
          <a:xfrm>
            <a:off x="4210853" y="1061686"/>
            <a:ext cx="7877077" cy="4734627"/>
          </a:xfrm>
          <a:prstGeom prst="rect">
            <a:avLst/>
          </a:prstGeom>
        </p:spPr>
      </p:pic>
    </p:spTree>
    <p:extLst>
      <p:ext uri="{BB962C8B-B14F-4D97-AF65-F5344CB8AC3E}">
        <p14:creationId xmlns:p14="http://schemas.microsoft.com/office/powerpoint/2010/main" val="397830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373EDE7-C9DE-4CD1-AF74-6A2073957354}"/>
              </a:ext>
            </a:extLst>
          </p:cNvPr>
          <p:cNvPicPr>
            <a:picLocks noChangeAspect="1"/>
          </p:cNvPicPr>
          <p:nvPr/>
        </p:nvPicPr>
        <p:blipFill rotWithShape="1">
          <a:blip r:embed="rId2">
            <a:extLst>
              <a:ext uri="{28A0092B-C50C-407E-A947-70E740481C1C}">
                <a14:useLocalDpi xmlns:a14="http://schemas.microsoft.com/office/drawing/2010/main" val="0"/>
              </a:ext>
            </a:extLst>
          </a:blip>
          <a:srcRect t="14902" b="21961"/>
          <a:stretch/>
        </p:blipFill>
        <p:spPr>
          <a:xfrm>
            <a:off x="581584" y="554156"/>
            <a:ext cx="4097991" cy="5749687"/>
          </a:xfrm>
          <a:prstGeom prst="rect">
            <a:avLst/>
          </a:prstGeom>
        </p:spPr>
      </p:pic>
      <p:pic>
        <p:nvPicPr>
          <p:cNvPr id="4" name="图片 3">
            <a:extLst>
              <a:ext uri="{FF2B5EF4-FFF2-40B4-BE49-F238E27FC236}">
                <a16:creationId xmlns:a16="http://schemas.microsoft.com/office/drawing/2014/main" id="{D47AE865-45DA-4204-A52F-029008BC2B6C}"/>
              </a:ext>
            </a:extLst>
          </p:cNvPr>
          <p:cNvPicPr>
            <a:picLocks noChangeAspect="1"/>
          </p:cNvPicPr>
          <p:nvPr/>
        </p:nvPicPr>
        <p:blipFill>
          <a:blip r:embed="rId3"/>
          <a:stretch>
            <a:fillRect/>
          </a:stretch>
        </p:blipFill>
        <p:spPr>
          <a:xfrm>
            <a:off x="5104710" y="1473827"/>
            <a:ext cx="6505706" cy="3910345"/>
          </a:xfrm>
          <a:prstGeom prst="rect">
            <a:avLst/>
          </a:prstGeom>
        </p:spPr>
      </p:pic>
    </p:spTree>
    <p:extLst>
      <p:ext uri="{BB962C8B-B14F-4D97-AF65-F5344CB8AC3E}">
        <p14:creationId xmlns:p14="http://schemas.microsoft.com/office/powerpoint/2010/main" val="125620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F5062-208D-4ED2-B6F6-1136774407D8}"/>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2D054EBF-6897-44D7-8896-E9C3F8570A17}"/>
              </a:ext>
            </a:extLst>
          </p:cNvPr>
          <p:cNvSpPr>
            <a:spLocks noGrp="1"/>
          </p:cNvSpPr>
          <p:nvPr>
            <p:ph idx="1"/>
          </p:nvPr>
        </p:nvSpPr>
        <p:spPr/>
        <p:txBody>
          <a:bodyPr/>
          <a:lstStyle/>
          <a:p>
            <a:pPr>
              <a:lnSpc>
                <a:spcPct val="200000"/>
              </a:lnSpc>
            </a:pPr>
            <a:r>
              <a:rPr lang="en-US" altLang="zh-CN" dirty="0">
                <a:latin typeface="Bahnschrift" panose="020B0502040204020203" pitchFamily="34" charset="0"/>
              </a:rPr>
              <a:t>According to the comparative data, in terms of acceleration, the sensor can change within the characteristic range and measure some peak data, but the data feedback is not as sensitive as the linear one used in mobile phone applications, while the feedback on angular velocity is faster and the measured data is also more sensitive. many. But there is still no linearity to the data shown.</a:t>
            </a:r>
            <a:endParaRPr lang="zh-CN" altLang="en-US" dirty="0">
              <a:latin typeface="Bahnschrift" panose="020B0502040204020203" pitchFamily="34" charset="0"/>
            </a:endParaRPr>
          </a:p>
        </p:txBody>
      </p:sp>
    </p:spTree>
    <p:extLst>
      <p:ext uri="{BB962C8B-B14F-4D97-AF65-F5344CB8AC3E}">
        <p14:creationId xmlns:p14="http://schemas.microsoft.com/office/powerpoint/2010/main" val="146878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ED456-F785-489D-870D-62A5C47DAAAC}"/>
              </a:ext>
            </a:extLst>
          </p:cNvPr>
          <p:cNvSpPr>
            <a:spLocks noGrp="1"/>
          </p:cNvSpPr>
          <p:nvPr>
            <p:ph type="title"/>
          </p:nvPr>
        </p:nvSpPr>
        <p:spPr/>
        <p:txBody>
          <a:bodyPr/>
          <a:lstStyle/>
          <a:p>
            <a:r>
              <a:rPr lang="en-US" altLang="zh-CN" sz="5400" b="1" kern="100" dirty="0">
                <a:effectLst/>
                <a:latin typeface="Times New Roman" panose="02020603050405020304" pitchFamily="18" charset="0"/>
                <a:ea typeface="等线" panose="02010600030101010101" pitchFamily="2" charset="-122"/>
                <a:cs typeface="Times New Roman" panose="02020603050405020304" pitchFamily="18" charset="0"/>
              </a:rPr>
              <a:t>Accuracy and Error</a:t>
            </a:r>
            <a:endParaRPr lang="zh-CN" altLang="en-US" dirty="0"/>
          </a:p>
        </p:txBody>
      </p:sp>
      <p:sp>
        <p:nvSpPr>
          <p:cNvPr id="3" name="内容占位符 2">
            <a:extLst>
              <a:ext uri="{FF2B5EF4-FFF2-40B4-BE49-F238E27FC236}">
                <a16:creationId xmlns:a16="http://schemas.microsoft.com/office/drawing/2014/main" id="{B07C1B50-AF33-42AD-955F-BDFB9A3C3C0C}"/>
              </a:ext>
            </a:extLst>
          </p:cNvPr>
          <p:cNvSpPr>
            <a:spLocks noGrp="1"/>
          </p:cNvSpPr>
          <p:nvPr>
            <p:ph idx="1"/>
          </p:nvPr>
        </p:nvSpPr>
        <p:spPr/>
        <p:txBody>
          <a:bodyPr>
            <a:normAutofit fontScale="77500" lnSpcReduction="20000"/>
          </a:bodyPr>
          <a:lstStyle/>
          <a:p>
            <a:pPr algn="l">
              <a:lnSpc>
                <a:spcPct val="200000"/>
              </a:lnSpc>
            </a:pPr>
            <a:r>
              <a:rPr lang="en-US" altLang="zh-CN" dirty="0">
                <a:latin typeface="Bahnschrift" panose="020B0502040204020203" pitchFamily="34" charset="0"/>
              </a:rPr>
              <a:t>Objective: Compare sensor measurements to known standards to determine accuracy and error range.</a:t>
            </a:r>
          </a:p>
          <a:p>
            <a:pPr algn="l">
              <a:lnSpc>
                <a:spcPct val="200000"/>
              </a:lnSpc>
            </a:pPr>
            <a:r>
              <a:rPr lang="en-US" altLang="zh-CN" dirty="0">
                <a:latin typeface="Bahnschrift" panose="020B0502040204020203" pitchFamily="34" charset="0"/>
              </a:rPr>
              <a:t>Method: Conduct three free falls at the same height and compare the data obtained by the mobile app </a:t>
            </a:r>
            <a:r>
              <a:rPr lang="en-US" altLang="zh-CN" dirty="0" err="1">
                <a:latin typeface="Bahnschrift" panose="020B0502040204020203" pitchFamily="34" charset="0"/>
              </a:rPr>
              <a:t>phyphox</a:t>
            </a:r>
            <a:r>
              <a:rPr lang="en-US" altLang="zh-CN" dirty="0">
                <a:latin typeface="Bahnschrift" panose="020B0502040204020203" pitchFamily="34" charset="0"/>
              </a:rPr>
              <a:t> with the sensor data.</a:t>
            </a:r>
          </a:p>
          <a:p>
            <a:pPr algn="l">
              <a:lnSpc>
                <a:spcPct val="200000"/>
              </a:lnSpc>
            </a:pPr>
            <a:r>
              <a:rPr lang="en-US" altLang="zh-CN" dirty="0">
                <a:latin typeface="Bahnschrift" panose="020B0502040204020203" pitchFamily="34" charset="0"/>
              </a:rPr>
              <a:t>Equipment: MPU6050, </a:t>
            </a:r>
            <a:r>
              <a:rPr lang="en-US" altLang="zh-CN" dirty="0" err="1">
                <a:latin typeface="Bahnschrift" panose="020B0502040204020203" pitchFamily="34" charset="0"/>
              </a:rPr>
              <a:t>arduino</a:t>
            </a:r>
            <a:r>
              <a:rPr lang="en-US" altLang="zh-CN" dirty="0">
                <a:latin typeface="Bahnschrift" panose="020B0502040204020203" pitchFamily="34" charset="0"/>
              </a:rPr>
              <a:t> mega, smartphone breadboard.</a:t>
            </a:r>
          </a:p>
          <a:p>
            <a:pPr algn="l">
              <a:lnSpc>
                <a:spcPct val="200000"/>
              </a:lnSpc>
            </a:pPr>
            <a:r>
              <a:rPr lang="en-US" altLang="zh-CN" dirty="0">
                <a:latin typeface="Bahnschrift" panose="020B0502040204020203" pitchFamily="34" charset="0"/>
              </a:rPr>
              <a:t>Steps: Fix the MPU6050 and smartphone on a stable, horizontal surface. Three free falls were made from the same height (10cm) and the readings from the MPU6050 were compared to those from the </a:t>
            </a:r>
            <a:r>
              <a:rPr lang="en-US" altLang="zh-CN" dirty="0" err="1">
                <a:latin typeface="Bahnschrift" panose="020B0502040204020203" pitchFamily="34" charset="0"/>
              </a:rPr>
              <a:t>phyphox</a:t>
            </a:r>
            <a:r>
              <a:rPr lang="en-US" altLang="zh-CN" dirty="0">
                <a:latin typeface="Bahnschrift" panose="020B0502040204020203" pitchFamily="34" charset="0"/>
              </a:rPr>
              <a:t>. Calculate the average error and accuracy of sensor readings.</a:t>
            </a:r>
          </a:p>
          <a:p>
            <a:endParaRPr lang="zh-CN" altLang="en-US" dirty="0"/>
          </a:p>
        </p:txBody>
      </p:sp>
    </p:spTree>
    <p:extLst>
      <p:ext uri="{BB962C8B-B14F-4D97-AF65-F5344CB8AC3E}">
        <p14:creationId xmlns:p14="http://schemas.microsoft.com/office/powerpoint/2010/main" val="2804047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A9F205-C651-4D24-97E6-DC9DD742ABD5}"/>
              </a:ext>
            </a:extLst>
          </p:cNvPr>
          <p:cNvPicPr>
            <a:picLocks noChangeAspect="1"/>
          </p:cNvPicPr>
          <p:nvPr/>
        </p:nvPicPr>
        <p:blipFill>
          <a:blip r:embed="rId2"/>
          <a:stretch>
            <a:fillRect/>
          </a:stretch>
        </p:blipFill>
        <p:spPr>
          <a:xfrm>
            <a:off x="539046" y="1523980"/>
            <a:ext cx="6255038" cy="457240"/>
          </a:xfrm>
          <a:prstGeom prst="rect">
            <a:avLst/>
          </a:prstGeom>
        </p:spPr>
      </p:pic>
      <p:pic>
        <p:nvPicPr>
          <p:cNvPr id="5" name="图片 4">
            <a:extLst>
              <a:ext uri="{FF2B5EF4-FFF2-40B4-BE49-F238E27FC236}">
                <a16:creationId xmlns:a16="http://schemas.microsoft.com/office/drawing/2014/main" id="{30F5AC34-DFC7-4BAD-957C-064AC35188A1}"/>
              </a:ext>
            </a:extLst>
          </p:cNvPr>
          <p:cNvPicPr>
            <a:picLocks noChangeAspect="1"/>
          </p:cNvPicPr>
          <p:nvPr/>
        </p:nvPicPr>
        <p:blipFill>
          <a:blip r:embed="rId3"/>
          <a:stretch>
            <a:fillRect/>
          </a:stretch>
        </p:blipFill>
        <p:spPr>
          <a:xfrm>
            <a:off x="539046" y="3148880"/>
            <a:ext cx="7480440" cy="384081"/>
          </a:xfrm>
          <a:prstGeom prst="rect">
            <a:avLst/>
          </a:prstGeom>
        </p:spPr>
      </p:pic>
      <p:pic>
        <p:nvPicPr>
          <p:cNvPr id="6" name="图片 5">
            <a:extLst>
              <a:ext uri="{FF2B5EF4-FFF2-40B4-BE49-F238E27FC236}">
                <a16:creationId xmlns:a16="http://schemas.microsoft.com/office/drawing/2014/main" id="{C34EE9F8-3E8B-4E3E-B99B-162CDD952E2F}"/>
              </a:ext>
            </a:extLst>
          </p:cNvPr>
          <p:cNvPicPr>
            <a:picLocks noChangeAspect="1"/>
          </p:cNvPicPr>
          <p:nvPr/>
        </p:nvPicPr>
        <p:blipFill>
          <a:blip r:embed="rId4"/>
          <a:stretch>
            <a:fillRect/>
          </a:stretch>
        </p:blipFill>
        <p:spPr>
          <a:xfrm>
            <a:off x="539046" y="4823172"/>
            <a:ext cx="6626926" cy="438950"/>
          </a:xfrm>
          <a:prstGeom prst="rect">
            <a:avLst/>
          </a:prstGeom>
        </p:spPr>
      </p:pic>
      <p:pic>
        <p:nvPicPr>
          <p:cNvPr id="7" name="图片 6">
            <a:extLst>
              <a:ext uri="{FF2B5EF4-FFF2-40B4-BE49-F238E27FC236}">
                <a16:creationId xmlns:a16="http://schemas.microsoft.com/office/drawing/2014/main" id="{82A08E81-A123-4ECC-BBE6-86C50410DA36}"/>
              </a:ext>
            </a:extLst>
          </p:cNvPr>
          <p:cNvPicPr>
            <a:picLocks noChangeAspect="1"/>
          </p:cNvPicPr>
          <p:nvPr/>
        </p:nvPicPr>
        <p:blipFill>
          <a:blip r:embed="rId5"/>
          <a:stretch>
            <a:fillRect/>
          </a:stretch>
        </p:blipFill>
        <p:spPr>
          <a:xfrm>
            <a:off x="7510104" y="1642862"/>
            <a:ext cx="3877392" cy="219475"/>
          </a:xfrm>
          <a:prstGeom prst="rect">
            <a:avLst/>
          </a:prstGeom>
        </p:spPr>
      </p:pic>
      <p:pic>
        <p:nvPicPr>
          <p:cNvPr id="8" name="图片 7">
            <a:extLst>
              <a:ext uri="{FF2B5EF4-FFF2-40B4-BE49-F238E27FC236}">
                <a16:creationId xmlns:a16="http://schemas.microsoft.com/office/drawing/2014/main" id="{08D5249C-8383-4C1D-BE92-FACCFA7A7265}"/>
              </a:ext>
            </a:extLst>
          </p:cNvPr>
          <p:cNvPicPr>
            <a:picLocks noChangeAspect="1"/>
          </p:cNvPicPr>
          <p:nvPr/>
        </p:nvPicPr>
        <p:blipFill>
          <a:blip r:embed="rId6"/>
          <a:stretch>
            <a:fillRect/>
          </a:stretch>
        </p:blipFill>
        <p:spPr>
          <a:xfrm>
            <a:off x="7510104" y="3037493"/>
            <a:ext cx="3947086" cy="274965"/>
          </a:xfrm>
          <a:prstGeom prst="rect">
            <a:avLst/>
          </a:prstGeom>
        </p:spPr>
      </p:pic>
      <p:pic>
        <p:nvPicPr>
          <p:cNvPr id="9" name="图片 8">
            <a:extLst>
              <a:ext uri="{FF2B5EF4-FFF2-40B4-BE49-F238E27FC236}">
                <a16:creationId xmlns:a16="http://schemas.microsoft.com/office/drawing/2014/main" id="{0D9F76C0-34AB-4E01-91C6-281D4040EB2B}"/>
              </a:ext>
            </a:extLst>
          </p:cNvPr>
          <p:cNvPicPr>
            <a:picLocks noChangeAspect="1"/>
          </p:cNvPicPr>
          <p:nvPr/>
        </p:nvPicPr>
        <p:blipFill>
          <a:blip r:embed="rId7"/>
          <a:stretch>
            <a:fillRect/>
          </a:stretch>
        </p:blipFill>
        <p:spPr>
          <a:xfrm>
            <a:off x="7510104" y="4895163"/>
            <a:ext cx="4041233" cy="297470"/>
          </a:xfrm>
          <a:prstGeom prst="rect">
            <a:avLst/>
          </a:prstGeom>
        </p:spPr>
      </p:pic>
      <p:pic>
        <p:nvPicPr>
          <p:cNvPr id="10" name="图片 9">
            <a:extLst>
              <a:ext uri="{FF2B5EF4-FFF2-40B4-BE49-F238E27FC236}">
                <a16:creationId xmlns:a16="http://schemas.microsoft.com/office/drawing/2014/main" id="{4A72C6A7-DF3D-4490-981A-26B49D362F44}"/>
              </a:ext>
            </a:extLst>
          </p:cNvPr>
          <p:cNvPicPr>
            <a:picLocks noChangeAspect="1"/>
          </p:cNvPicPr>
          <p:nvPr/>
        </p:nvPicPr>
        <p:blipFill>
          <a:blip r:embed="rId8"/>
          <a:stretch>
            <a:fillRect/>
          </a:stretch>
        </p:blipFill>
        <p:spPr>
          <a:xfrm>
            <a:off x="7510104" y="2329633"/>
            <a:ext cx="3603048" cy="384081"/>
          </a:xfrm>
          <a:prstGeom prst="rect">
            <a:avLst/>
          </a:prstGeom>
        </p:spPr>
      </p:pic>
      <p:pic>
        <p:nvPicPr>
          <p:cNvPr id="11" name="图片 10">
            <a:extLst>
              <a:ext uri="{FF2B5EF4-FFF2-40B4-BE49-F238E27FC236}">
                <a16:creationId xmlns:a16="http://schemas.microsoft.com/office/drawing/2014/main" id="{A1B35DE5-8483-4155-AF23-902D06A6F306}"/>
              </a:ext>
            </a:extLst>
          </p:cNvPr>
          <p:cNvPicPr>
            <a:picLocks noChangeAspect="1"/>
          </p:cNvPicPr>
          <p:nvPr/>
        </p:nvPicPr>
        <p:blipFill>
          <a:blip r:embed="rId9"/>
          <a:stretch>
            <a:fillRect/>
          </a:stretch>
        </p:blipFill>
        <p:spPr>
          <a:xfrm>
            <a:off x="7259763" y="3888870"/>
            <a:ext cx="4541914" cy="499915"/>
          </a:xfrm>
          <a:prstGeom prst="rect">
            <a:avLst/>
          </a:prstGeom>
        </p:spPr>
      </p:pic>
      <p:pic>
        <p:nvPicPr>
          <p:cNvPr id="12" name="图片 11">
            <a:extLst>
              <a:ext uri="{FF2B5EF4-FFF2-40B4-BE49-F238E27FC236}">
                <a16:creationId xmlns:a16="http://schemas.microsoft.com/office/drawing/2014/main" id="{FD135453-DA65-4C0C-903E-C750A518EB96}"/>
              </a:ext>
            </a:extLst>
          </p:cNvPr>
          <p:cNvPicPr>
            <a:picLocks noChangeAspect="1"/>
          </p:cNvPicPr>
          <p:nvPr/>
        </p:nvPicPr>
        <p:blipFill>
          <a:blip r:embed="rId10"/>
          <a:stretch>
            <a:fillRect/>
          </a:stretch>
        </p:blipFill>
        <p:spPr>
          <a:xfrm>
            <a:off x="7259763" y="5405663"/>
            <a:ext cx="4358158" cy="595126"/>
          </a:xfrm>
          <a:prstGeom prst="rect">
            <a:avLst/>
          </a:prstGeom>
        </p:spPr>
      </p:pic>
      <p:pic>
        <p:nvPicPr>
          <p:cNvPr id="13" name="图片 12">
            <a:extLst>
              <a:ext uri="{FF2B5EF4-FFF2-40B4-BE49-F238E27FC236}">
                <a16:creationId xmlns:a16="http://schemas.microsoft.com/office/drawing/2014/main" id="{CBF876A3-7C0F-4665-97DC-22717B9D81B3}"/>
              </a:ext>
            </a:extLst>
          </p:cNvPr>
          <p:cNvPicPr>
            <a:picLocks noChangeAspect="1"/>
          </p:cNvPicPr>
          <p:nvPr/>
        </p:nvPicPr>
        <p:blipFill>
          <a:blip r:embed="rId11"/>
          <a:stretch>
            <a:fillRect/>
          </a:stretch>
        </p:blipFill>
        <p:spPr>
          <a:xfrm>
            <a:off x="5542823" y="1642862"/>
            <a:ext cx="1609271" cy="2291877"/>
          </a:xfrm>
          <a:prstGeom prst="rect">
            <a:avLst/>
          </a:prstGeom>
        </p:spPr>
      </p:pic>
      <p:pic>
        <p:nvPicPr>
          <p:cNvPr id="14" name="图片 13">
            <a:extLst>
              <a:ext uri="{FF2B5EF4-FFF2-40B4-BE49-F238E27FC236}">
                <a16:creationId xmlns:a16="http://schemas.microsoft.com/office/drawing/2014/main" id="{A47BC743-FE37-4F7A-A2DF-21AB2093020D}"/>
              </a:ext>
            </a:extLst>
          </p:cNvPr>
          <p:cNvPicPr>
            <a:picLocks noChangeAspect="1"/>
          </p:cNvPicPr>
          <p:nvPr/>
        </p:nvPicPr>
        <p:blipFill>
          <a:blip r:embed="rId12"/>
          <a:stretch>
            <a:fillRect/>
          </a:stretch>
        </p:blipFill>
        <p:spPr>
          <a:xfrm>
            <a:off x="5537542" y="4103125"/>
            <a:ext cx="1619831" cy="2224025"/>
          </a:xfrm>
          <a:prstGeom prst="rect">
            <a:avLst/>
          </a:prstGeom>
        </p:spPr>
      </p:pic>
      <p:sp>
        <p:nvSpPr>
          <p:cNvPr id="15" name="矩形 14">
            <a:extLst>
              <a:ext uri="{FF2B5EF4-FFF2-40B4-BE49-F238E27FC236}">
                <a16:creationId xmlns:a16="http://schemas.microsoft.com/office/drawing/2014/main" id="{D105FA86-0573-4AC7-A605-ADB8F228576B}"/>
              </a:ext>
            </a:extLst>
          </p:cNvPr>
          <p:cNvSpPr/>
          <p:nvPr/>
        </p:nvSpPr>
        <p:spPr>
          <a:xfrm>
            <a:off x="-302242" y="530850"/>
            <a:ext cx="6398242" cy="523220"/>
          </a:xfrm>
          <a:prstGeom prst="rect">
            <a:avLst/>
          </a:prstGeom>
          <a:noFill/>
        </p:spPr>
        <p:txBody>
          <a:bodyPr wrap="square" lIns="91440" tIns="45720" rIns="91440" bIns="45720">
            <a:spAutoFit/>
          </a:bodyPr>
          <a:lstStyle/>
          <a:p>
            <a:pPr algn="ctr"/>
            <a:r>
              <a:rPr lang="en-US" altLang="zh-CN" sz="2800" dirty="0">
                <a:ln w="0"/>
                <a:effectLst>
                  <a:outerShdw blurRad="38100" dist="19050" dir="2700000" algn="tl" rotWithShape="0">
                    <a:schemeClr val="dk1">
                      <a:alpha val="40000"/>
                    </a:schemeClr>
                  </a:outerShdw>
                </a:effectLst>
              </a:rPr>
              <a:t>DATE FROM SENSOR</a:t>
            </a:r>
            <a:endParaRPr lang="zh-CN" altLang="en-US" sz="2800" dirty="0">
              <a:ln w="0"/>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59DD580B-C884-451D-8526-74438D8E4EFB}"/>
              </a:ext>
            </a:extLst>
          </p:cNvPr>
          <p:cNvSpPr/>
          <p:nvPr/>
        </p:nvSpPr>
        <p:spPr>
          <a:xfrm>
            <a:off x="7511342" y="548117"/>
            <a:ext cx="3368614" cy="584775"/>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DATE FROM APP</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73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7D2A9-B6FE-4173-98E1-B7AFB5E391A8}"/>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A2BBA25D-0191-4B3C-B6B1-1D090F22DDB3}"/>
              </a:ext>
            </a:extLst>
          </p:cNvPr>
          <p:cNvSpPr>
            <a:spLocks noGrp="1"/>
          </p:cNvSpPr>
          <p:nvPr>
            <p:ph idx="1"/>
          </p:nvPr>
        </p:nvSpPr>
        <p:spPr/>
        <p:txBody>
          <a:bodyPr/>
          <a:lstStyle/>
          <a:p>
            <a:pPr>
              <a:lnSpc>
                <a:spcPct val="200000"/>
              </a:lnSpc>
            </a:pPr>
            <a:r>
              <a:rPr lang="en-US" altLang="zh-CN" dirty="0">
                <a:latin typeface="Bahnschrift" panose="020B0502040204020203" pitchFamily="34" charset="0"/>
              </a:rPr>
              <a:t>From the three data feedback analysis, the sensor well records the changes in physical quantities at all times. At the same time, the difference in error is not large.</a:t>
            </a:r>
            <a:endParaRPr lang="zh-CN" altLang="en-US" dirty="0">
              <a:latin typeface="Bahnschrift" panose="020B0502040204020203" pitchFamily="34" charset="0"/>
            </a:endParaRPr>
          </a:p>
        </p:txBody>
      </p:sp>
    </p:spTree>
    <p:extLst>
      <p:ext uri="{BB962C8B-B14F-4D97-AF65-F5344CB8AC3E}">
        <p14:creationId xmlns:p14="http://schemas.microsoft.com/office/powerpoint/2010/main" val="380398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C2DCC4-9FFC-4CB8-8334-D93E4DBBA0FE}"/>
              </a:ext>
            </a:extLst>
          </p:cNvPr>
          <p:cNvSpPr>
            <a:spLocks noGrp="1"/>
          </p:cNvSpPr>
          <p:nvPr>
            <p:ph type="title"/>
          </p:nvPr>
        </p:nvSpPr>
        <p:spPr/>
        <p:txBody>
          <a:bodyPr/>
          <a:lstStyle/>
          <a:p>
            <a:r>
              <a:rPr lang="en-US" altLang="zh-CN" dirty="0"/>
              <a:t>Drift</a:t>
            </a:r>
            <a:endParaRPr lang="zh-CN" altLang="en-US" dirty="0"/>
          </a:p>
        </p:txBody>
      </p:sp>
      <p:sp>
        <p:nvSpPr>
          <p:cNvPr id="3" name="内容占位符 2">
            <a:extLst>
              <a:ext uri="{FF2B5EF4-FFF2-40B4-BE49-F238E27FC236}">
                <a16:creationId xmlns:a16="http://schemas.microsoft.com/office/drawing/2014/main" id="{1608AEB5-1771-4185-B492-F9DB7C9EB5B5}"/>
              </a:ext>
            </a:extLst>
          </p:cNvPr>
          <p:cNvSpPr>
            <a:spLocks noGrp="1"/>
          </p:cNvSpPr>
          <p:nvPr>
            <p:ph idx="1"/>
          </p:nvPr>
        </p:nvSpPr>
        <p:spPr/>
        <p:txBody>
          <a:bodyPr>
            <a:normAutofit fontScale="85000" lnSpcReduction="10000"/>
          </a:bodyPr>
          <a:lstStyle/>
          <a:p>
            <a:pPr>
              <a:lnSpc>
                <a:spcPct val="200000"/>
              </a:lnSpc>
            </a:pPr>
            <a:r>
              <a:rPr lang="en-US" altLang="zh-CN" dirty="0">
                <a:latin typeface="Bahnschrift" panose="020B0502040204020203" pitchFamily="34" charset="0"/>
              </a:rPr>
              <a:t>Objective: Assess how much the sensor's measurements vary over time without any external movement.</a:t>
            </a:r>
          </a:p>
          <a:p>
            <a:pPr>
              <a:lnSpc>
                <a:spcPct val="200000"/>
              </a:lnSpc>
            </a:pPr>
            <a:r>
              <a:rPr lang="en-US" altLang="zh-CN" dirty="0">
                <a:latin typeface="Bahnschrift" panose="020B0502040204020203" pitchFamily="34" charset="0"/>
              </a:rPr>
              <a:t>Method: Long-term stationary observation.</a:t>
            </a:r>
          </a:p>
          <a:p>
            <a:pPr>
              <a:lnSpc>
                <a:spcPct val="200000"/>
              </a:lnSpc>
            </a:pPr>
            <a:r>
              <a:rPr lang="en-US" altLang="zh-CN" dirty="0">
                <a:latin typeface="Bahnschrift" panose="020B0502040204020203" pitchFamily="34" charset="0"/>
              </a:rPr>
              <a:t>Equipment: MPU6050, microcontroller, data logging software or setup.</a:t>
            </a:r>
          </a:p>
          <a:p>
            <a:pPr>
              <a:lnSpc>
                <a:spcPct val="200000"/>
              </a:lnSpc>
            </a:pPr>
            <a:r>
              <a:rPr lang="en-US" altLang="zh-CN" dirty="0">
                <a:latin typeface="Bahnschrift" panose="020B0502040204020203" pitchFamily="34" charset="0"/>
              </a:rPr>
              <a:t>Procedure: Set up the MPU6050 in a stationary position without any movement for an extended period (e.g., 24 hours). Log the sensor output continuously. Analyze the data for variations that would indicate drift.</a:t>
            </a:r>
          </a:p>
          <a:p>
            <a:endParaRPr lang="zh-CN" altLang="en-US" dirty="0"/>
          </a:p>
        </p:txBody>
      </p:sp>
    </p:spTree>
    <p:extLst>
      <p:ext uri="{BB962C8B-B14F-4D97-AF65-F5344CB8AC3E}">
        <p14:creationId xmlns:p14="http://schemas.microsoft.com/office/powerpoint/2010/main" val="273317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D480F6-006B-4E2F-AAC0-8F34DDCC9059}"/>
              </a:ext>
            </a:extLst>
          </p:cNvPr>
          <p:cNvPicPr>
            <a:picLocks noChangeAspect="1"/>
          </p:cNvPicPr>
          <p:nvPr/>
        </p:nvPicPr>
        <p:blipFill rotWithShape="1">
          <a:blip r:embed="rId2"/>
          <a:srcRect l="23384"/>
          <a:stretch/>
        </p:blipFill>
        <p:spPr>
          <a:xfrm>
            <a:off x="1102659" y="615452"/>
            <a:ext cx="2606366" cy="5627096"/>
          </a:xfrm>
          <a:prstGeom prst="rect">
            <a:avLst/>
          </a:prstGeom>
        </p:spPr>
      </p:pic>
      <p:pic>
        <p:nvPicPr>
          <p:cNvPr id="5" name="图片 4">
            <a:extLst>
              <a:ext uri="{FF2B5EF4-FFF2-40B4-BE49-F238E27FC236}">
                <a16:creationId xmlns:a16="http://schemas.microsoft.com/office/drawing/2014/main" id="{2F375B8E-1AFF-4E59-B851-F8DF6988F326}"/>
              </a:ext>
            </a:extLst>
          </p:cNvPr>
          <p:cNvPicPr>
            <a:picLocks noChangeAspect="1"/>
          </p:cNvPicPr>
          <p:nvPr/>
        </p:nvPicPr>
        <p:blipFill rotWithShape="1">
          <a:blip r:embed="rId3"/>
          <a:srcRect l="14199"/>
          <a:stretch/>
        </p:blipFill>
        <p:spPr>
          <a:xfrm>
            <a:off x="6328329" y="615452"/>
            <a:ext cx="4761012" cy="5601621"/>
          </a:xfrm>
          <a:prstGeom prst="rect">
            <a:avLst/>
          </a:prstGeom>
        </p:spPr>
      </p:pic>
      <p:sp>
        <p:nvSpPr>
          <p:cNvPr id="6" name="矩形 5">
            <a:extLst>
              <a:ext uri="{FF2B5EF4-FFF2-40B4-BE49-F238E27FC236}">
                <a16:creationId xmlns:a16="http://schemas.microsoft.com/office/drawing/2014/main" id="{70D5235B-5EA0-4367-94F6-2B0038C1BF5D}"/>
              </a:ext>
            </a:extLst>
          </p:cNvPr>
          <p:cNvSpPr/>
          <p:nvPr/>
        </p:nvSpPr>
        <p:spPr>
          <a:xfrm>
            <a:off x="3392624" y="-80665"/>
            <a:ext cx="3850858" cy="830997"/>
          </a:xfrm>
          <a:prstGeom prst="rect">
            <a:avLst/>
          </a:prstGeom>
          <a:noFill/>
        </p:spPr>
        <p:txBody>
          <a:bodyPr wrap="square" lIns="91440" tIns="45720" rIns="91440" bIns="45720">
            <a:spAutoFit/>
          </a:bodyPr>
          <a:lstStyle/>
          <a:p>
            <a:pPr algn="ctr"/>
            <a:r>
              <a:rPr lang="en-US" altLang="zh-CN" sz="4800" b="0" cap="none" spc="0" dirty="0">
                <a:ln w="0"/>
                <a:solidFill>
                  <a:schemeClr val="tx1"/>
                </a:solidFill>
                <a:effectLst>
                  <a:outerShdw blurRad="38100" dist="19050" dir="2700000" algn="tl" rotWithShape="0">
                    <a:schemeClr val="dk1">
                      <a:alpha val="40000"/>
                    </a:schemeClr>
                  </a:outerShdw>
                </a:effectLst>
              </a:rPr>
              <a:t>7 hours drift</a:t>
            </a:r>
          </a:p>
        </p:txBody>
      </p:sp>
      <p:pic>
        <p:nvPicPr>
          <p:cNvPr id="7" name="图片 6">
            <a:extLst>
              <a:ext uri="{FF2B5EF4-FFF2-40B4-BE49-F238E27FC236}">
                <a16:creationId xmlns:a16="http://schemas.microsoft.com/office/drawing/2014/main" id="{8C1F52D3-ABF4-4CD9-A4E7-7D285D631238}"/>
              </a:ext>
            </a:extLst>
          </p:cNvPr>
          <p:cNvPicPr>
            <a:picLocks noChangeAspect="1"/>
          </p:cNvPicPr>
          <p:nvPr/>
        </p:nvPicPr>
        <p:blipFill>
          <a:blip r:embed="rId4"/>
          <a:stretch>
            <a:fillRect/>
          </a:stretch>
        </p:blipFill>
        <p:spPr>
          <a:xfrm>
            <a:off x="4125868" y="6242548"/>
            <a:ext cx="5249111" cy="451143"/>
          </a:xfrm>
          <a:prstGeom prst="rect">
            <a:avLst/>
          </a:prstGeom>
        </p:spPr>
      </p:pic>
    </p:spTree>
    <p:extLst>
      <p:ext uri="{BB962C8B-B14F-4D97-AF65-F5344CB8AC3E}">
        <p14:creationId xmlns:p14="http://schemas.microsoft.com/office/powerpoint/2010/main" val="183521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2C401-FC8A-48A6-BC35-0139EEB06DEF}"/>
              </a:ext>
            </a:extLst>
          </p:cNvPr>
          <p:cNvSpPr>
            <a:spLocks noGrp="1"/>
          </p:cNvSpPr>
          <p:nvPr>
            <p:ph type="title"/>
          </p:nvPr>
        </p:nvSpPr>
        <p:spPr/>
        <p:txBody>
          <a:bodyPr/>
          <a:lstStyle/>
          <a:p>
            <a:r>
              <a:rPr lang="en-US" altLang="zh-CN" dirty="0"/>
              <a:t>Summary </a:t>
            </a:r>
            <a:endParaRPr lang="zh-CN" altLang="en-US" dirty="0"/>
          </a:p>
        </p:txBody>
      </p:sp>
      <p:sp>
        <p:nvSpPr>
          <p:cNvPr id="3" name="内容占位符 2">
            <a:extLst>
              <a:ext uri="{FF2B5EF4-FFF2-40B4-BE49-F238E27FC236}">
                <a16:creationId xmlns:a16="http://schemas.microsoft.com/office/drawing/2014/main" id="{AC7213DB-CEA7-4FF6-BAD8-5DAD2D980D9D}"/>
              </a:ext>
            </a:extLst>
          </p:cNvPr>
          <p:cNvSpPr>
            <a:spLocks noGrp="1"/>
          </p:cNvSpPr>
          <p:nvPr>
            <p:ph idx="1"/>
          </p:nvPr>
        </p:nvSpPr>
        <p:spPr/>
        <p:txBody>
          <a:bodyPr/>
          <a:lstStyle/>
          <a:p>
            <a:pPr>
              <a:lnSpc>
                <a:spcPct val="200000"/>
              </a:lnSpc>
            </a:pPr>
            <a:r>
              <a:rPr lang="en-US" altLang="zh-CN" dirty="0"/>
              <a:t>In summary, MPU6050 is a highly integrated and easy-to-use sensor. Two types of data and three directions can allow us to obtain a lot of information. Simple wiring makes it easy to control during the measurement process. However, the error of the sensor, the interval of data sampling, and the maximum measurement range still need to be considered in actual use. At the application level, we should further establish molds to fix the board and sensor to eliminate errors.</a:t>
            </a:r>
          </a:p>
          <a:p>
            <a:endParaRPr lang="zh-CN" altLang="en-US" dirty="0"/>
          </a:p>
        </p:txBody>
      </p:sp>
    </p:spTree>
    <p:extLst>
      <p:ext uri="{BB962C8B-B14F-4D97-AF65-F5344CB8AC3E}">
        <p14:creationId xmlns:p14="http://schemas.microsoft.com/office/powerpoint/2010/main" val="140405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E59BC-427F-416B-8D45-0C0BA541214A}"/>
              </a:ext>
            </a:extLst>
          </p:cNvPr>
          <p:cNvSpPr>
            <a:spLocks noGrp="1"/>
          </p:cNvSpPr>
          <p:nvPr>
            <p:ph type="title"/>
          </p:nvPr>
        </p:nvSpPr>
        <p:spPr/>
        <p:txBody>
          <a:bodyPr/>
          <a:lstStyle/>
          <a:p>
            <a:r>
              <a:rPr lang="en-US" altLang="zh-CN" dirty="0"/>
              <a:t>Introduction</a:t>
            </a:r>
            <a:endParaRPr lang="zh-CN" altLang="en-US" dirty="0"/>
          </a:p>
        </p:txBody>
      </p:sp>
      <p:pic>
        <p:nvPicPr>
          <p:cNvPr id="4" name="内容占位符 3">
            <a:extLst>
              <a:ext uri="{FF2B5EF4-FFF2-40B4-BE49-F238E27FC236}">
                <a16:creationId xmlns:a16="http://schemas.microsoft.com/office/drawing/2014/main" id="{40A7642A-5F0E-4319-8064-C9412BEF5CC5}"/>
              </a:ext>
            </a:extLst>
          </p:cNvPr>
          <p:cNvPicPr>
            <a:picLocks noGrp="1" noChangeAspect="1"/>
          </p:cNvPicPr>
          <p:nvPr>
            <p:ph idx="1"/>
          </p:nvPr>
        </p:nvPicPr>
        <p:blipFill>
          <a:blip r:embed="rId2"/>
          <a:stretch>
            <a:fillRect/>
          </a:stretch>
        </p:blipFill>
        <p:spPr>
          <a:xfrm>
            <a:off x="1063752" y="1740128"/>
            <a:ext cx="6413548" cy="2438611"/>
          </a:xfrm>
          <a:prstGeom prst="rect">
            <a:avLst/>
          </a:prstGeom>
        </p:spPr>
      </p:pic>
      <p:sp>
        <p:nvSpPr>
          <p:cNvPr id="5" name="文本框 4">
            <a:extLst>
              <a:ext uri="{FF2B5EF4-FFF2-40B4-BE49-F238E27FC236}">
                <a16:creationId xmlns:a16="http://schemas.microsoft.com/office/drawing/2014/main" id="{98A514F1-C9D3-4E07-854A-6547C7634FA2}"/>
              </a:ext>
            </a:extLst>
          </p:cNvPr>
          <p:cNvSpPr txBox="1"/>
          <p:nvPr/>
        </p:nvSpPr>
        <p:spPr>
          <a:xfrm>
            <a:off x="1063752" y="4507832"/>
            <a:ext cx="10058400" cy="1669752"/>
          </a:xfrm>
          <a:prstGeom prst="rect">
            <a:avLst/>
          </a:prstGeom>
          <a:noFill/>
        </p:spPr>
        <p:txBody>
          <a:bodyPr wrap="square" rtlCol="0">
            <a:spAutoFit/>
          </a:bodyPr>
          <a:lstStyle/>
          <a:p>
            <a:pPr>
              <a:lnSpc>
                <a:spcPct val="200000"/>
              </a:lnSpc>
              <a:spcBef>
                <a:spcPts val="200"/>
              </a:spcBef>
              <a:spcAft>
                <a:spcPts val="200"/>
              </a:spcAft>
            </a:pPr>
            <a:r>
              <a:rPr lang="en-US" altLang="zh-CN" dirty="0">
                <a:latin typeface="Bahnschrift" panose="020B0502040204020203" pitchFamily="34" charset="0"/>
              </a:rPr>
              <a:t>The MPU6050 is a compact and versatile motion sensing chip that captures three-axis acceleration and rotational velocity, making it ideal for both industrial applications and hobbyist model aircraft, enabling them to navigate the skies with precision.</a:t>
            </a:r>
            <a:endParaRPr lang="zh-CN" altLang="en-US" dirty="0">
              <a:latin typeface="Bahnschrift" panose="020B0502040204020203" pitchFamily="34" charset="0"/>
            </a:endParaRPr>
          </a:p>
        </p:txBody>
      </p:sp>
    </p:spTree>
    <p:extLst>
      <p:ext uri="{BB962C8B-B14F-4D97-AF65-F5344CB8AC3E}">
        <p14:creationId xmlns:p14="http://schemas.microsoft.com/office/powerpoint/2010/main" val="3188041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4BD5C-F852-4A98-8684-9602638B2223}"/>
              </a:ext>
            </a:extLst>
          </p:cNvPr>
          <p:cNvSpPr>
            <a:spLocks noGrp="1"/>
          </p:cNvSpPr>
          <p:nvPr>
            <p:ph type="title"/>
          </p:nvPr>
        </p:nvSpPr>
        <p:spPr/>
        <p:txBody>
          <a:bodyPr/>
          <a:lstStyle/>
          <a:p>
            <a:r>
              <a:rPr lang="en-US" altLang="zh-CN" dirty="0"/>
              <a:t>Theory</a:t>
            </a:r>
            <a:endParaRPr lang="zh-CN" altLang="en-US" dirty="0"/>
          </a:p>
        </p:txBody>
      </p:sp>
      <p:sp>
        <p:nvSpPr>
          <p:cNvPr id="3" name="内容占位符 2">
            <a:extLst>
              <a:ext uri="{FF2B5EF4-FFF2-40B4-BE49-F238E27FC236}">
                <a16:creationId xmlns:a16="http://schemas.microsoft.com/office/drawing/2014/main" id="{FC84EA98-EAA8-47F7-96A1-08FC82077FF7}"/>
              </a:ext>
            </a:extLst>
          </p:cNvPr>
          <p:cNvSpPr>
            <a:spLocks noGrp="1"/>
          </p:cNvSpPr>
          <p:nvPr>
            <p:ph idx="1"/>
          </p:nvPr>
        </p:nvSpPr>
        <p:spPr/>
        <p:txBody>
          <a:bodyPr>
            <a:normAutofit/>
          </a:bodyPr>
          <a:lstStyle/>
          <a:p>
            <a:pPr>
              <a:lnSpc>
                <a:spcPct val="200000"/>
              </a:lnSpc>
            </a:pPr>
            <a:r>
              <a:rPr lang="en-US" altLang="zh-CN" sz="1800" b="0" i="0" dirty="0">
                <a:solidFill>
                  <a:srgbClr val="0D0D0D"/>
                </a:solidFill>
                <a:effectLst/>
                <a:latin typeface="Bahnschrift" panose="020B0502040204020203" pitchFamily="34" charset="0"/>
              </a:rPr>
              <a:t>The MPU6050 is a sensor chip that measures six degrees of freedom: it captures three-dimensional acceleration and rotation rates. It senses linear motion along the X, Y, and Z axes, as well as rotational motion around those axes. This functionality makes it integral for precise movement tracking in various technologies, including robotics and flight controls.</a:t>
            </a:r>
            <a:endParaRPr lang="zh-CN" altLang="en-US" sz="1800" dirty="0">
              <a:latin typeface="Bahnschrift" panose="020B0502040204020203" pitchFamily="34" charset="0"/>
            </a:endParaRPr>
          </a:p>
        </p:txBody>
      </p:sp>
      <p:pic>
        <p:nvPicPr>
          <p:cNvPr id="4" name="图片 3">
            <a:extLst>
              <a:ext uri="{FF2B5EF4-FFF2-40B4-BE49-F238E27FC236}">
                <a16:creationId xmlns:a16="http://schemas.microsoft.com/office/drawing/2014/main" id="{6915E1CF-2801-45CC-9EC5-2A931CEE3F0B}"/>
              </a:ext>
            </a:extLst>
          </p:cNvPr>
          <p:cNvPicPr>
            <a:picLocks noChangeAspect="1"/>
          </p:cNvPicPr>
          <p:nvPr/>
        </p:nvPicPr>
        <p:blipFill>
          <a:blip r:embed="rId2"/>
          <a:stretch>
            <a:fillRect/>
          </a:stretch>
        </p:blipFill>
        <p:spPr>
          <a:xfrm>
            <a:off x="8631630" y="0"/>
            <a:ext cx="3159317" cy="2344941"/>
          </a:xfrm>
          <a:prstGeom prst="rect">
            <a:avLst/>
          </a:prstGeom>
        </p:spPr>
      </p:pic>
    </p:spTree>
    <p:extLst>
      <p:ext uri="{BB962C8B-B14F-4D97-AF65-F5344CB8AC3E}">
        <p14:creationId xmlns:p14="http://schemas.microsoft.com/office/powerpoint/2010/main" val="350873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EC150-FF94-4740-90A2-F44E48ECB3F6}"/>
              </a:ext>
            </a:extLst>
          </p:cNvPr>
          <p:cNvSpPr>
            <a:spLocks noGrp="1"/>
          </p:cNvSpPr>
          <p:nvPr>
            <p:ph type="title"/>
          </p:nvPr>
        </p:nvSpPr>
        <p:spPr/>
        <p:txBody>
          <a:bodyPr/>
          <a:lstStyle/>
          <a:p>
            <a:r>
              <a:rPr lang="en-US" altLang="zh-CN" b="1" dirty="0"/>
              <a:t>coding</a:t>
            </a:r>
            <a:endParaRPr lang="zh-CN" altLang="en-US" dirty="0"/>
          </a:p>
        </p:txBody>
      </p:sp>
      <p:pic>
        <p:nvPicPr>
          <p:cNvPr id="7" name="内容占位符 6">
            <a:extLst>
              <a:ext uri="{FF2B5EF4-FFF2-40B4-BE49-F238E27FC236}">
                <a16:creationId xmlns:a16="http://schemas.microsoft.com/office/drawing/2014/main" id="{FD8DC485-414D-4440-BAE7-EACFFD0C2383}"/>
              </a:ext>
            </a:extLst>
          </p:cNvPr>
          <p:cNvPicPr>
            <a:picLocks noGrp="1" noChangeAspect="1"/>
          </p:cNvPicPr>
          <p:nvPr>
            <p:ph idx="1"/>
          </p:nvPr>
        </p:nvPicPr>
        <p:blipFill>
          <a:blip r:embed="rId2"/>
          <a:stretch>
            <a:fillRect/>
          </a:stretch>
        </p:blipFill>
        <p:spPr>
          <a:xfrm>
            <a:off x="1063752" y="1849094"/>
            <a:ext cx="7467490" cy="5008906"/>
          </a:xfrm>
          <a:prstGeom prst="rect">
            <a:avLst/>
          </a:prstGeom>
        </p:spPr>
      </p:pic>
      <p:sp>
        <p:nvSpPr>
          <p:cNvPr id="8" name="文本框 7">
            <a:extLst>
              <a:ext uri="{FF2B5EF4-FFF2-40B4-BE49-F238E27FC236}">
                <a16:creationId xmlns:a16="http://schemas.microsoft.com/office/drawing/2014/main" id="{16855AA2-F1B1-4A32-A322-41720DC847BC}"/>
              </a:ext>
            </a:extLst>
          </p:cNvPr>
          <p:cNvSpPr txBox="1"/>
          <p:nvPr/>
        </p:nvSpPr>
        <p:spPr>
          <a:xfrm>
            <a:off x="4797497" y="1479762"/>
            <a:ext cx="5983706" cy="369332"/>
          </a:xfrm>
          <a:prstGeom prst="rect">
            <a:avLst/>
          </a:prstGeom>
          <a:noFill/>
        </p:spPr>
        <p:txBody>
          <a:bodyPr wrap="square" rtlCol="0">
            <a:spAutoFit/>
          </a:bodyPr>
          <a:lstStyle/>
          <a:p>
            <a:r>
              <a:rPr lang="en-US" altLang="zh-CN" dirty="0">
                <a:latin typeface="Bahnschrift" panose="020B0502040204020203" pitchFamily="34" charset="0"/>
              </a:rPr>
              <a:t>Basic programming downloaded from the website</a:t>
            </a:r>
            <a:endParaRPr lang="zh-CN" altLang="en-US" dirty="0">
              <a:latin typeface="Bahnschrift" panose="020B0502040204020203" pitchFamily="34" charset="0"/>
            </a:endParaRPr>
          </a:p>
        </p:txBody>
      </p:sp>
    </p:spTree>
    <p:extLst>
      <p:ext uri="{BB962C8B-B14F-4D97-AF65-F5344CB8AC3E}">
        <p14:creationId xmlns:p14="http://schemas.microsoft.com/office/powerpoint/2010/main" val="2098600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CD8C6-4BF0-4ABC-BA61-A3B4EC3B8DEE}"/>
              </a:ext>
            </a:extLst>
          </p:cNvPr>
          <p:cNvSpPr>
            <a:spLocks noGrp="1"/>
          </p:cNvSpPr>
          <p:nvPr>
            <p:ph type="title"/>
          </p:nvPr>
        </p:nvSpPr>
        <p:spPr/>
        <p:txBody>
          <a:bodyPr/>
          <a:lstStyle/>
          <a:p>
            <a:r>
              <a:rPr lang="en-US" altLang="zh-CN" b="1" dirty="0"/>
              <a:t>Wiring </a:t>
            </a:r>
            <a:endParaRPr lang="zh-CN" altLang="en-US" dirty="0"/>
          </a:p>
        </p:txBody>
      </p:sp>
      <p:pic>
        <p:nvPicPr>
          <p:cNvPr id="4" name="内容占位符 3">
            <a:extLst>
              <a:ext uri="{FF2B5EF4-FFF2-40B4-BE49-F238E27FC236}">
                <a16:creationId xmlns:a16="http://schemas.microsoft.com/office/drawing/2014/main" id="{A392BCE7-EFD6-47AD-8B5E-7513C03B710A}"/>
              </a:ext>
            </a:extLst>
          </p:cNvPr>
          <p:cNvPicPr>
            <a:picLocks noGrp="1" noChangeAspect="1"/>
          </p:cNvPicPr>
          <p:nvPr>
            <p:ph idx="1"/>
          </p:nvPr>
        </p:nvPicPr>
        <p:blipFill>
          <a:blip r:embed="rId2"/>
          <a:stretch>
            <a:fillRect/>
          </a:stretch>
        </p:blipFill>
        <p:spPr>
          <a:xfrm>
            <a:off x="5802098" y="484632"/>
            <a:ext cx="3664014" cy="3548180"/>
          </a:xfrm>
          <a:prstGeom prst="rect">
            <a:avLst/>
          </a:prstGeom>
        </p:spPr>
      </p:pic>
      <p:pic>
        <p:nvPicPr>
          <p:cNvPr id="5" name="图片 4">
            <a:extLst>
              <a:ext uri="{FF2B5EF4-FFF2-40B4-BE49-F238E27FC236}">
                <a16:creationId xmlns:a16="http://schemas.microsoft.com/office/drawing/2014/main" id="{14316824-D3E8-415F-9DD9-E931D9B0FFB6}"/>
              </a:ext>
            </a:extLst>
          </p:cNvPr>
          <p:cNvPicPr>
            <a:picLocks noChangeAspect="1"/>
          </p:cNvPicPr>
          <p:nvPr/>
        </p:nvPicPr>
        <p:blipFill>
          <a:blip r:embed="rId3"/>
          <a:stretch>
            <a:fillRect/>
          </a:stretch>
        </p:blipFill>
        <p:spPr>
          <a:xfrm>
            <a:off x="5802098" y="3802978"/>
            <a:ext cx="5145961" cy="2895077"/>
          </a:xfrm>
          <a:prstGeom prst="rect">
            <a:avLst/>
          </a:prstGeom>
        </p:spPr>
      </p:pic>
      <p:sp>
        <p:nvSpPr>
          <p:cNvPr id="6" name="文本框 5">
            <a:extLst>
              <a:ext uri="{FF2B5EF4-FFF2-40B4-BE49-F238E27FC236}">
                <a16:creationId xmlns:a16="http://schemas.microsoft.com/office/drawing/2014/main" id="{D71B0523-E1AE-4EE2-9516-ABE64351A17B}"/>
              </a:ext>
            </a:extLst>
          </p:cNvPr>
          <p:cNvSpPr txBox="1"/>
          <p:nvPr/>
        </p:nvSpPr>
        <p:spPr>
          <a:xfrm>
            <a:off x="541387" y="2486527"/>
            <a:ext cx="5261810" cy="3397981"/>
          </a:xfrm>
          <a:prstGeom prst="rect">
            <a:avLst/>
          </a:prstGeom>
          <a:noFill/>
        </p:spPr>
        <p:txBody>
          <a:bodyPr wrap="square" rtlCol="0">
            <a:spAutoFit/>
          </a:bodyPr>
          <a:lstStyle/>
          <a:p>
            <a:pPr>
              <a:lnSpc>
                <a:spcPct val="200000"/>
              </a:lnSpc>
            </a:pPr>
            <a:r>
              <a:rPr lang="en-US" altLang="zh-CN" sz="2800" dirty="0">
                <a:latin typeface="Bahnschrift" panose="020B0502040204020203" pitchFamily="34" charset="0"/>
              </a:rPr>
              <a:t>I took the smartphone and our required MPU6050 and bundled it on the same cardboard to ensure the same variables.</a:t>
            </a:r>
            <a:endParaRPr lang="zh-CN" altLang="en-US" sz="2800" dirty="0">
              <a:latin typeface="Bahnschrift" panose="020B0502040204020203" pitchFamily="34" charset="0"/>
            </a:endParaRPr>
          </a:p>
        </p:txBody>
      </p:sp>
    </p:spTree>
    <p:extLst>
      <p:ext uri="{BB962C8B-B14F-4D97-AF65-F5344CB8AC3E}">
        <p14:creationId xmlns:p14="http://schemas.microsoft.com/office/powerpoint/2010/main" val="1848295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5EEA8-8BD8-4CD7-BB5A-741A4236E916}"/>
              </a:ext>
            </a:extLst>
          </p:cNvPr>
          <p:cNvSpPr>
            <a:spLocks noGrp="1"/>
          </p:cNvSpPr>
          <p:nvPr>
            <p:ph type="title"/>
          </p:nvPr>
        </p:nvSpPr>
        <p:spPr/>
        <p:txBody>
          <a:bodyPr/>
          <a:lstStyle/>
          <a:p>
            <a:r>
              <a:rPr lang="en-US" altLang="zh-CN" b="1" dirty="0"/>
              <a:t>Measurement purpose</a:t>
            </a:r>
            <a:endParaRPr lang="zh-CN" altLang="en-US" dirty="0"/>
          </a:p>
        </p:txBody>
      </p:sp>
      <p:sp>
        <p:nvSpPr>
          <p:cNvPr id="3" name="内容占位符 2">
            <a:extLst>
              <a:ext uri="{FF2B5EF4-FFF2-40B4-BE49-F238E27FC236}">
                <a16:creationId xmlns:a16="http://schemas.microsoft.com/office/drawing/2014/main" id="{6FADA305-98E4-43FE-A7EA-3A8BC719E449}"/>
              </a:ext>
            </a:extLst>
          </p:cNvPr>
          <p:cNvSpPr>
            <a:spLocks noGrp="1"/>
          </p:cNvSpPr>
          <p:nvPr>
            <p:ph idx="1"/>
          </p:nvPr>
        </p:nvSpPr>
        <p:spPr/>
        <p:txBody>
          <a:bodyPr>
            <a:normAutofit fontScale="85000" lnSpcReduction="20000"/>
          </a:bodyPr>
          <a:lstStyle/>
          <a:p>
            <a:pPr algn="l" fontAlgn="base">
              <a:spcAft>
                <a:spcPts val="1320"/>
              </a:spcAft>
            </a:pPr>
            <a:r>
              <a:rPr lang="en-US" altLang="zh-CN" sz="2200" b="1" kern="0" spc="25" dirty="0">
                <a:solidFill>
                  <a:srgbClr val="222222"/>
                </a:solidFill>
                <a:effectLst/>
                <a:latin typeface="Bahnschrift" panose="020B0502040204020203" pitchFamily="34" charset="0"/>
                <a:ea typeface="宋体" panose="02010600030101010101" pitchFamily="2" charset="-122"/>
                <a:cs typeface="Times New Roman" panose="02020603050405020304" pitchFamily="18" charset="0"/>
              </a:rPr>
              <a:t>Specification of MPU6050</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342900" lvl="0" indent="-342900" algn="l" fontAlgn="base">
              <a:tabLst>
                <a:tab pos="457200" algn="l"/>
              </a:tabLst>
            </a:pPr>
            <a:r>
              <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rPr>
              <a:t>Chip built-in 16bit AD converter, 16-bit data output</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342900" lvl="0" indent="-342900" algn="l" fontAlgn="base">
              <a:tabLst>
                <a:tab pos="457200" algn="l"/>
              </a:tabLst>
            </a:pPr>
            <a:r>
              <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rPr>
              <a:t>Driver Chip: MPU6050</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342900" lvl="0" indent="-342900" algn="l" fontAlgn="base">
              <a:tabLst>
                <a:tab pos="457200" algn="l"/>
              </a:tabLst>
            </a:pPr>
            <a:r>
              <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rPr>
              <a:t>Operating Voltage: 3-5V DC</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342900" lvl="0" indent="-342900" algn="l" fontAlgn="base">
              <a:tabLst>
                <a:tab pos="457200" algn="l"/>
              </a:tabLst>
            </a:pPr>
            <a:r>
              <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rPr>
              <a:t>Communication: I2C/IIC Protocol</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342900" lvl="0" indent="-342900" algn="l" fontAlgn="base">
              <a:tabLst>
                <a:tab pos="457200" algn="l"/>
              </a:tabLst>
            </a:pPr>
            <a:r>
              <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rPr>
              <a:t>Gyro Range: ± 250, 500, 1000, 2000 °/s</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342900" lvl="0" indent="-342900" algn="l" fontAlgn="base">
              <a:tabLst>
                <a:tab pos="457200" algn="l"/>
              </a:tabLst>
            </a:pPr>
            <a:r>
              <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rPr>
              <a:t>Accelerometer Range: ± 2 ± 4 ± 8 ± 16 g</a:t>
            </a:r>
          </a:p>
          <a:p>
            <a:pPr marL="0" lvl="0" indent="0" algn="l" fontAlgn="base">
              <a:buNone/>
              <a:tabLst>
                <a:tab pos="457200" algn="l"/>
              </a:tabLst>
            </a:pPr>
            <a:endParaRPr lang="en-US" altLang="zh-CN" sz="2200" kern="0" spc="25" dirty="0">
              <a:solidFill>
                <a:srgbClr val="494949"/>
              </a:solidFill>
              <a:effectLst/>
              <a:latin typeface="Bahnschrift" panose="020B0502040204020203" pitchFamily="34" charset="0"/>
              <a:ea typeface="宋体" panose="02010600030101010101" pitchFamily="2" charset="-122"/>
              <a:cs typeface="Times New Roman" panose="02020603050405020304" pitchFamily="18" charset="0"/>
            </a:endParaRPr>
          </a:p>
          <a:p>
            <a:pPr indent="266700" algn="just"/>
            <a:r>
              <a:rPr lang="en-US" altLang="zh-CN" sz="2200" b="1" kern="100" dirty="0">
                <a:effectLst/>
                <a:latin typeface="Bahnschrift" panose="020B0502040204020203" pitchFamily="34" charset="0"/>
                <a:ea typeface="等线" panose="02010600030101010101" pitchFamily="2" charset="-122"/>
                <a:cs typeface="Times New Roman" panose="02020603050405020304" pitchFamily="18" charset="0"/>
              </a:rPr>
              <a:t>1. Sensitivity and Range</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indent="266700" algn="just"/>
            <a:r>
              <a:rPr lang="en-US" altLang="zh-CN" sz="2200" b="1" kern="100" dirty="0">
                <a:effectLst/>
                <a:latin typeface="Bahnschrift" panose="020B0502040204020203" pitchFamily="34" charset="0"/>
                <a:ea typeface="等线" panose="02010600030101010101" pitchFamily="2" charset="-122"/>
                <a:cs typeface="Times New Roman" panose="02020603050405020304" pitchFamily="18" charset="0"/>
              </a:rPr>
              <a:t>2. Accuracy and Error</a:t>
            </a:r>
          </a:p>
          <a:p>
            <a:pPr indent="266700" algn="just"/>
            <a:r>
              <a:rPr lang="en-US" altLang="zh-CN" sz="2200" b="1" kern="100" dirty="0">
                <a:effectLst/>
                <a:latin typeface="Bahnschrift" panose="020B0502040204020203" pitchFamily="34" charset="0"/>
                <a:ea typeface="等线" panose="02010600030101010101" pitchFamily="2" charset="-122"/>
                <a:cs typeface="Times New Roman" panose="02020603050405020304" pitchFamily="18" charset="0"/>
              </a:rPr>
              <a:t>3. Drift</a:t>
            </a:r>
            <a:endParaRPr lang="zh-CN" altLang="zh-CN" sz="2200" kern="100" dirty="0">
              <a:effectLst/>
              <a:latin typeface="Bahnschrift" panose="020B0502040204020203" pitchFamily="34" charset="0"/>
              <a:ea typeface="等线" panose="02010600030101010101" pitchFamily="2"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9140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9D147-8536-43BC-B447-7DD698C1A8BD}"/>
              </a:ext>
            </a:extLst>
          </p:cNvPr>
          <p:cNvSpPr>
            <a:spLocks noGrp="1"/>
          </p:cNvSpPr>
          <p:nvPr>
            <p:ph type="title"/>
          </p:nvPr>
        </p:nvSpPr>
        <p:spPr/>
        <p:txBody>
          <a:bodyPr/>
          <a:lstStyle/>
          <a:p>
            <a:r>
              <a:rPr lang="en-US" altLang="zh-CN" sz="5400" b="1" kern="100" dirty="0">
                <a:effectLst/>
                <a:latin typeface="Times New Roman" panose="02020603050405020304" pitchFamily="18" charset="0"/>
                <a:ea typeface="等线" panose="02010600030101010101" pitchFamily="2" charset="-122"/>
                <a:cs typeface="Times New Roman" panose="02020603050405020304" pitchFamily="18" charset="0"/>
              </a:rPr>
              <a:t>Sensitivity and Range</a:t>
            </a:r>
            <a:endParaRPr lang="zh-CN" altLang="en-US" dirty="0"/>
          </a:p>
        </p:txBody>
      </p:sp>
      <p:sp>
        <p:nvSpPr>
          <p:cNvPr id="3" name="内容占位符 2">
            <a:extLst>
              <a:ext uri="{FF2B5EF4-FFF2-40B4-BE49-F238E27FC236}">
                <a16:creationId xmlns:a16="http://schemas.microsoft.com/office/drawing/2014/main" id="{BB1EE772-11DD-4CDA-9022-2A5C5AC44E8A}"/>
              </a:ext>
            </a:extLst>
          </p:cNvPr>
          <p:cNvSpPr>
            <a:spLocks noGrp="1"/>
          </p:cNvSpPr>
          <p:nvPr>
            <p:ph idx="1"/>
          </p:nvPr>
        </p:nvSpPr>
        <p:spPr/>
        <p:txBody>
          <a:bodyPr>
            <a:normAutofit fontScale="85000" lnSpcReduction="10000"/>
          </a:bodyPr>
          <a:lstStyle/>
          <a:p>
            <a:pPr indent="266700" algn="just">
              <a:lnSpc>
                <a:spcPct val="200000"/>
              </a:lnSpc>
            </a:pPr>
            <a:r>
              <a:rPr lang="en-US" altLang="zh-CN" sz="1800" kern="100" dirty="0">
                <a:effectLst/>
                <a:latin typeface="Bahnschrift" panose="020B0502040204020203" pitchFamily="34" charset="0"/>
                <a:ea typeface="等线" panose="02010600030101010101" pitchFamily="2" charset="-122"/>
                <a:cs typeface="Times New Roman" panose="02020603050405020304" pitchFamily="18" charset="0"/>
              </a:rPr>
              <a:t>Objective: Determine the sensor's ability to detect minimal movements and its maximum measurable limits.</a:t>
            </a:r>
            <a:endParaRPr lang="zh-CN" altLang="zh-CN" sz="1800" kern="100" dirty="0">
              <a:effectLst/>
              <a:latin typeface="Bahnschrift" panose="020B0502040204020203" pitchFamily="34" charset="0"/>
              <a:ea typeface="等线" panose="02010600030101010101" pitchFamily="2" charset="-122"/>
              <a:cs typeface="Times New Roman" panose="02020603050405020304" pitchFamily="18" charset="0"/>
            </a:endParaRPr>
          </a:p>
          <a:p>
            <a:pPr indent="266700" algn="just">
              <a:lnSpc>
                <a:spcPct val="200000"/>
              </a:lnSpc>
            </a:pPr>
            <a:r>
              <a:rPr lang="en-US" altLang="zh-CN" sz="1800" kern="100" dirty="0">
                <a:effectLst/>
                <a:latin typeface="Bahnschrift" panose="020B0502040204020203" pitchFamily="34" charset="0"/>
                <a:ea typeface="等线" panose="02010600030101010101" pitchFamily="2" charset="-122"/>
                <a:cs typeface="Times New Roman" panose="02020603050405020304" pitchFamily="18" charset="0"/>
              </a:rPr>
              <a:t>Method: Use a smartphone with a built-in gyroscope and accelerometer as a reference. Most smartphones have high-precision sensors, and various apps can log sensor data I choose </a:t>
            </a:r>
            <a:r>
              <a:rPr lang="en-US" altLang="zh-CN" sz="1800" kern="100" dirty="0" err="1">
                <a:effectLst/>
                <a:latin typeface="Bahnschrift" panose="020B0502040204020203" pitchFamily="34" charset="0"/>
                <a:ea typeface="等线" panose="02010600030101010101" pitchFamily="2" charset="-122"/>
                <a:cs typeface="Times New Roman" panose="02020603050405020304" pitchFamily="18" charset="0"/>
              </a:rPr>
              <a:t>phyphox</a:t>
            </a:r>
            <a:r>
              <a:rPr lang="en-US" altLang="zh-CN" sz="1800" kern="100" dirty="0">
                <a:effectLst/>
                <a:latin typeface="Bahnschrift" panose="020B0502040204020203" pitchFamily="34" charset="0"/>
                <a:ea typeface="等线" panose="02010600030101010101" pitchFamily="2" charset="-122"/>
                <a:cs typeface="Times New Roman" panose="02020603050405020304" pitchFamily="18" charset="0"/>
              </a:rPr>
              <a:t> as the Accelerometer.</a:t>
            </a:r>
            <a:endParaRPr lang="zh-CN" altLang="zh-CN" sz="1800" kern="100" dirty="0">
              <a:effectLst/>
              <a:latin typeface="Bahnschrift" panose="020B0502040204020203" pitchFamily="34" charset="0"/>
              <a:ea typeface="等线" panose="02010600030101010101" pitchFamily="2" charset="-122"/>
              <a:cs typeface="Times New Roman" panose="02020603050405020304" pitchFamily="18" charset="0"/>
            </a:endParaRPr>
          </a:p>
          <a:p>
            <a:pPr indent="266700" algn="just">
              <a:lnSpc>
                <a:spcPct val="200000"/>
              </a:lnSpc>
            </a:pPr>
            <a:r>
              <a:rPr lang="en-US" altLang="zh-CN" sz="1800" kern="100" dirty="0">
                <a:effectLst/>
                <a:latin typeface="Bahnschrift" panose="020B0502040204020203" pitchFamily="34" charset="0"/>
                <a:ea typeface="等线" panose="02010600030101010101" pitchFamily="2" charset="-122"/>
                <a:cs typeface="Times New Roman" panose="02020603050405020304" pitchFamily="18" charset="0"/>
              </a:rPr>
              <a:t>Equipment: MPU6050 module, smartphone, Arduino or similar microcontroller, breadboard, and jumper wires.</a:t>
            </a:r>
            <a:endParaRPr lang="zh-CN" altLang="zh-CN" sz="1800" kern="100" dirty="0">
              <a:effectLst/>
              <a:latin typeface="Bahnschrift" panose="020B0502040204020203" pitchFamily="34" charset="0"/>
              <a:ea typeface="等线" panose="02010600030101010101" pitchFamily="2" charset="-122"/>
              <a:cs typeface="Times New Roman" panose="02020603050405020304" pitchFamily="18" charset="0"/>
            </a:endParaRPr>
          </a:p>
          <a:p>
            <a:pPr indent="266700" algn="just">
              <a:lnSpc>
                <a:spcPct val="200000"/>
              </a:lnSpc>
            </a:pPr>
            <a:r>
              <a:rPr lang="en-US" altLang="zh-CN" sz="1800" kern="100" dirty="0">
                <a:effectLst/>
                <a:latin typeface="Bahnschrift" panose="020B0502040204020203" pitchFamily="34" charset="0"/>
                <a:ea typeface="等线" panose="02010600030101010101" pitchFamily="2" charset="-122"/>
                <a:cs typeface="Times New Roman" panose="02020603050405020304" pitchFamily="18" charset="0"/>
              </a:rPr>
              <a:t>Procedure: Secure both the MPU6050 and the smartphone on a flat, stable surface. Use an app to record the smartphone's sensor data while simultaneously logging data from the MPU6050 as you gently tilt the surface to introduce slight movements. Compare the two data sets to evaluate sensitivity and range.</a:t>
            </a:r>
            <a:endParaRPr lang="zh-CN" altLang="zh-CN" sz="1800" kern="100" dirty="0">
              <a:effectLst/>
              <a:latin typeface="Bahnschrift" panose="020B0502040204020203" pitchFamily="34" charset="0"/>
              <a:ea typeface="等线" panose="02010600030101010101" pitchFamily="2" charset="-122"/>
              <a:cs typeface="Times New Roman" panose="02020603050405020304" pitchFamily="18" charset="0"/>
            </a:endParaRPr>
          </a:p>
          <a:p>
            <a:endParaRPr lang="zh-CN" altLang="en-US" dirty="0"/>
          </a:p>
        </p:txBody>
      </p:sp>
      <p:pic>
        <p:nvPicPr>
          <p:cNvPr id="4" name="图片 3">
            <a:extLst>
              <a:ext uri="{FF2B5EF4-FFF2-40B4-BE49-F238E27FC236}">
                <a16:creationId xmlns:a16="http://schemas.microsoft.com/office/drawing/2014/main" id="{B2EC6A2D-06E2-4D8D-BDE5-449AF97F0163}"/>
              </a:ext>
            </a:extLst>
          </p:cNvPr>
          <p:cNvPicPr>
            <a:picLocks noChangeAspect="1"/>
          </p:cNvPicPr>
          <p:nvPr/>
        </p:nvPicPr>
        <p:blipFill>
          <a:blip r:embed="rId2"/>
          <a:stretch>
            <a:fillRect/>
          </a:stretch>
        </p:blipFill>
        <p:spPr>
          <a:xfrm>
            <a:off x="543178" y="5776653"/>
            <a:ext cx="6900360" cy="845958"/>
          </a:xfrm>
          <a:prstGeom prst="rect">
            <a:avLst/>
          </a:prstGeom>
        </p:spPr>
      </p:pic>
      <p:sp>
        <p:nvSpPr>
          <p:cNvPr id="5" name="文本框 4">
            <a:extLst>
              <a:ext uri="{FF2B5EF4-FFF2-40B4-BE49-F238E27FC236}">
                <a16:creationId xmlns:a16="http://schemas.microsoft.com/office/drawing/2014/main" id="{590EF1A0-D970-4620-97D4-6ADC85CABA9D}"/>
              </a:ext>
            </a:extLst>
          </p:cNvPr>
          <p:cNvSpPr txBox="1"/>
          <p:nvPr/>
        </p:nvSpPr>
        <p:spPr>
          <a:xfrm>
            <a:off x="7010400" y="6014966"/>
            <a:ext cx="3769894" cy="369332"/>
          </a:xfrm>
          <a:prstGeom prst="rect">
            <a:avLst/>
          </a:prstGeom>
          <a:noFill/>
        </p:spPr>
        <p:txBody>
          <a:bodyPr wrap="square" rtlCol="0">
            <a:spAutoFit/>
          </a:bodyPr>
          <a:lstStyle/>
          <a:p>
            <a:r>
              <a:rPr lang="en-US" altLang="zh-CN" dirty="0">
                <a:latin typeface="Bahnschrift" panose="020B0502040204020203" pitchFamily="34" charset="0"/>
              </a:rPr>
              <a:t>Data measured at rest</a:t>
            </a:r>
            <a:endParaRPr lang="zh-CN" altLang="en-US" dirty="0">
              <a:latin typeface="Bahnschrift" panose="020B0502040204020203" pitchFamily="34" charset="0"/>
            </a:endParaRPr>
          </a:p>
        </p:txBody>
      </p:sp>
    </p:spTree>
    <p:extLst>
      <p:ext uri="{BB962C8B-B14F-4D97-AF65-F5344CB8AC3E}">
        <p14:creationId xmlns:p14="http://schemas.microsoft.com/office/powerpoint/2010/main" val="306411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A3FB05-68EA-4D8D-A6C7-AD005E74C15D}"/>
              </a:ext>
            </a:extLst>
          </p:cNvPr>
          <p:cNvSpPr>
            <a:spLocks noGrp="1"/>
          </p:cNvSpPr>
          <p:nvPr>
            <p:ph type="title"/>
          </p:nvPr>
        </p:nvSpPr>
        <p:spPr/>
        <p:txBody>
          <a:bodyPr/>
          <a:lstStyle/>
          <a:p>
            <a:r>
              <a:rPr lang="en-US" altLang="zh-CN" dirty="0"/>
              <a:t>Date from sensor</a:t>
            </a:r>
            <a:endParaRPr lang="zh-CN" altLang="en-US" dirty="0"/>
          </a:p>
        </p:txBody>
      </p:sp>
      <p:pic>
        <p:nvPicPr>
          <p:cNvPr id="5" name="内容占位符 4">
            <a:extLst>
              <a:ext uri="{FF2B5EF4-FFF2-40B4-BE49-F238E27FC236}">
                <a16:creationId xmlns:a16="http://schemas.microsoft.com/office/drawing/2014/main" id="{7CB0DC17-8402-45FD-B1A4-3DD5BEEF40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93" t="667" r="47385" b="-964"/>
          <a:stretch/>
        </p:blipFill>
        <p:spPr>
          <a:xfrm>
            <a:off x="0" y="1686384"/>
            <a:ext cx="2624941" cy="3215931"/>
          </a:xfrm>
        </p:spPr>
      </p:pic>
      <p:pic>
        <p:nvPicPr>
          <p:cNvPr id="7" name="图片 6">
            <a:extLst>
              <a:ext uri="{FF2B5EF4-FFF2-40B4-BE49-F238E27FC236}">
                <a16:creationId xmlns:a16="http://schemas.microsoft.com/office/drawing/2014/main" id="{F2BA40CC-72B7-48BE-B589-C187AD8EEC47}"/>
              </a:ext>
            </a:extLst>
          </p:cNvPr>
          <p:cNvPicPr>
            <a:picLocks noChangeAspect="1"/>
          </p:cNvPicPr>
          <p:nvPr/>
        </p:nvPicPr>
        <p:blipFill rotWithShape="1">
          <a:blip r:embed="rId3">
            <a:extLst>
              <a:ext uri="{28A0092B-C50C-407E-A947-70E740481C1C}">
                <a14:useLocalDpi xmlns:a14="http://schemas.microsoft.com/office/drawing/2010/main" val="0"/>
              </a:ext>
            </a:extLst>
          </a:blip>
          <a:srcRect l="9042" t="-1830" r="60520" b="2778"/>
          <a:stretch/>
        </p:blipFill>
        <p:spPr>
          <a:xfrm>
            <a:off x="2624941" y="1521688"/>
            <a:ext cx="2152451" cy="4215496"/>
          </a:xfrm>
          <a:prstGeom prst="rect">
            <a:avLst/>
          </a:prstGeom>
        </p:spPr>
      </p:pic>
      <p:pic>
        <p:nvPicPr>
          <p:cNvPr id="9" name="图片 8">
            <a:extLst>
              <a:ext uri="{FF2B5EF4-FFF2-40B4-BE49-F238E27FC236}">
                <a16:creationId xmlns:a16="http://schemas.microsoft.com/office/drawing/2014/main" id="{2C73CEC3-3CC1-4CCE-B7A8-710F997B9DBB}"/>
              </a:ext>
            </a:extLst>
          </p:cNvPr>
          <p:cNvPicPr>
            <a:picLocks noChangeAspect="1"/>
          </p:cNvPicPr>
          <p:nvPr/>
        </p:nvPicPr>
        <p:blipFill rotWithShape="1">
          <a:blip r:embed="rId4">
            <a:extLst>
              <a:ext uri="{28A0092B-C50C-407E-A947-70E740481C1C}">
                <a14:useLocalDpi xmlns:a14="http://schemas.microsoft.com/office/drawing/2010/main" val="0"/>
              </a:ext>
            </a:extLst>
          </a:blip>
          <a:srcRect l="7057" t="-845" r="59576" b="845"/>
          <a:stretch/>
        </p:blipFill>
        <p:spPr>
          <a:xfrm>
            <a:off x="4777392" y="1521688"/>
            <a:ext cx="2660864" cy="4383449"/>
          </a:xfrm>
          <a:prstGeom prst="rect">
            <a:avLst/>
          </a:prstGeom>
        </p:spPr>
      </p:pic>
      <p:pic>
        <p:nvPicPr>
          <p:cNvPr id="11" name="图片 10">
            <a:extLst>
              <a:ext uri="{FF2B5EF4-FFF2-40B4-BE49-F238E27FC236}">
                <a16:creationId xmlns:a16="http://schemas.microsoft.com/office/drawing/2014/main" id="{086EAFC2-D295-48DF-A56E-1BBEE913DA1B}"/>
              </a:ext>
            </a:extLst>
          </p:cNvPr>
          <p:cNvPicPr>
            <a:picLocks noChangeAspect="1"/>
          </p:cNvPicPr>
          <p:nvPr/>
        </p:nvPicPr>
        <p:blipFill rotWithShape="1">
          <a:blip r:embed="rId5">
            <a:extLst>
              <a:ext uri="{28A0092B-C50C-407E-A947-70E740481C1C}">
                <a14:useLocalDpi xmlns:a14="http://schemas.microsoft.com/office/drawing/2010/main" val="0"/>
              </a:ext>
            </a:extLst>
          </a:blip>
          <a:srcRect l="7205" r="50663"/>
          <a:stretch/>
        </p:blipFill>
        <p:spPr>
          <a:xfrm>
            <a:off x="6929843" y="1760045"/>
            <a:ext cx="3313838" cy="4032466"/>
          </a:xfrm>
          <a:prstGeom prst="rect">
            <a:avLst/>
          </a:prstGeom>
        </p:spPr>
      </p:pic>
      <p:pic>
        <p:nvPicPr>
          <p:cNvPr id="13" name="图片 12">
            <a:extLst>
              <a:ext uri="{FF2B5EF4-FFF2-40B4-BE49-F238E27FC236}">
                <a16:creationId xmlns:a16="http://schemas.microsoft.com/office/drawing/2014/main" id="{1A156F4F-258A-4EE9-8C80-A6A6775E1D70}"/>
              </a:ext>
            </a:extLst>
          </p:cNvPr>
          <p:cNvPicPr>
            <a:picLocks noChangeAspect="1"/>
          </p:cNvPicPr>
          <p:nvPr/>
        </p:nvPicPr>
        <p:blipFill rotWithShape="1">
          <a:blip r:embed="rId6">
            <a:extLst>
              <a:ext uri="{28A0092B-C50C-407E-A947-70E740481C1C}">
                <a14:useLocalDpi xmlns:a14="http://schemas.microsoft.com/office/drawing/2010/main" val="0"/>
              </a:ext>
            </a:extLst>
          </a:blip>
          <a:srcRect l="9056" r="40275"/>
          <a:stretch/>
        </p:blipFill>
        <p:spPr>
          <a:xfrm>
            <a:off x="9008493" y="1760045"/>
            <a:ext cx="2705234" cy="3337909"/>
          </a:xfrm>
          <a:prstGeom prst="rect">
            <a:avLst/>
          </a:prstGeom>
        </p:spPr>
      </p:pic>
    </p:spTree>
    <p:extLst>
      <p:ext uri="{BB962C8B-B14F-4D97-AF65-F5344CB8AC3E}">
        <p14:creationId xmlns:p14="http://schemas.microsoft.com/office/powerpoint/2010/main" val="142646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EE36BA7-6DC3-4AD6-9C0B-424E4CDFD320}"/>
              </a:ext>
            </a:extLst>
          </p:cNvPr>
          <p:cNvPicPr>
            <a:picLocks noChangeAspect="1"/>
          </p:cNvPicPr>
          <p:nvPr/>
        </p:nvPicPr>
        <p:blipFill rotWithShape="1">
          <a:blip r:embed="rId2">
            <a:extLst>
              <a:ext uri="{28A0092B-C50C-407E-A947-70E740481C1C}">
                <a14:useLocalDpi xmlns:a14="http://schemas.microsoft.com/office/drawing/2010/main" val="0"/>
              </a:ext>
            </a:extLst>
          </a:blip>
          <a:srcRect l="9555" r="37376"/>
          <a:stretch/>
        </p:blipFill>
        <p:spPr>
          <a:xfrm>
            <a:off x="0" y="744069"/>
            <a:ext cx="4021145" cy="4814047"/>
          </a:xfrm>
          <a:prstGeom prst="rect">
            <a:avLst/>
          </a:prstGeom>
        </p:spPr>
      </p:pic>
      <p:pic>
        <p:nvPicPr>
          <p:cNvPr id="9" name="图片 8">
            <a:extLst>
              <a:ext uri="{FF2B5EF4-FFF2-40B4-BE49-F238E27FC236}">
                <a16:creationId xmlns:a16="http://schemas.microsoft.com/office/drawing/2014/main" id="{D78D20BA-1C1E-4E53-AC04-E38EBF2D0E62}"/>
              </a:ext>
            </a:extLst>
          </p:cNvPr>
          <p:cNvPicPr>
            <a:picLocks noChangeAspect="1"/>
          </p:cNvPicPr>
          <p:nvPr/>
        </p:nvPicPr>
        <p:blipFill rotWithShape="1">
          <a:blip r:embed="rId3">
            <a:extLst>
              <a:ext uri="{28A0092B-C50C-407E-A947-70E740481C1C}">
                <a14:useLocalDpi xmlns:a14="http://schemas.microsoft.com/office/drawing/2010/main" val="0"/>
              </a:ext>
            </a:extLst>
          </a:blip>
          <a:srcRect l="10137" r="29835"/>
          <a:stretch/>
        </p:blipFill>
        <p:spPr>
          <a:xfrm>
            <a:off x="4329777" y="744069"/>
            <a:ext cx="4027437" cy="4814046"/>
          </a:xfrm>
          <a:prstGeom prst="rect">
            <a:avLst/>
          </a:prstGeom>
        </p:spPr>
      </p:pic>
      <p:pic>
        <p:nvPicPr>
          <p:cNvPr id="11" name="图片 10">
            <a:extLst>
              <a:ext uri="{FF2B5EF4-FFF2-40B4-BE49-F238E27FC236}">
                <a16:creationId xmlns:a16="http://schemas.microsoft.com/office/drawing/2014/main" id="{0C784317-8A79-4AB1-9A84-DF415B654905}"/>
              </a:ext>
            </a:extLst>
          </p:cNvPr>
          <p:cNvPicPr>
            <a:picLocks noChangeAspect="1"/>
          </p:cNvPicPr>
          <p:nvPr/>
        </p:nvPicPr>
        <p:blipFill rotWithShape="1">
          <a:blip r:embed="rId4">
            <a:extLst>
              <a:ext uri="{28A0092B-C50C-407E-A947-70E740481C1C}">
                <a14:useLocalDpi xmlns:a14="http://schemas.microsoft.com/office/drawing/2010/main" val="0"/>
              </a:ext>
            </a:extLst>
          </a:blip>
          <a:srcRect l="10157" r="54688"/>
          <a:stretch/>
        </p:blipFill>
        <p:spPr>
          <a:xfrm>
            <a:off x="8665846" y="744069"/>
            <a:ext cx="2408166" cy="4912659"/>
          </a:xfrm>
          <a:prstGeom prst="rect">
            <a:avLst/>
          </a:prstGeom>
        </p:spPr>
      </p:pic>
    </p:spTree>
    <p:extLst>
      <p:ext uri="{BB962C8B-B14F-4D97-AF65-F5344CB8AC3E}">
        <p14:creationId xmlns:p14="http://schemas.microsoft.com/office/powerpoint/2010/main" val="2038900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材纹理">
  <a:themeElements>
    <a:clrScheme name="木材纹理">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材纹理">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材纹理">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TM03090434[[fn=木材纹理]]</Template>
  <TotalTime>95</TotalTime>
  <Words>724</Words>
  <Application>Microsoft Office PowerPoint</Application>
  <PresentationFormat>宽屏</PresentationFormat>
  <Paragraphs>48</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Bahnschrift</vt:lpstr>
      <vt:lpstr>Rockwell</vt:lpstr>
      <vt:lpstr>Rockwell Condensed</vt:lpstr>
      <vt:lpstr>Times New Roman</vt:lpstr>
      <vt:lpstr>Wingdings</vt:lpstr>
      <vt:lpstr>木材纹理</vt:lpstr>
      <vt:lpstr>MPU6050 Gyroscope Accelerometer</vt:lpstr>
      <vt:lpstr>Introduction</vt:lpstr>
      <vt:lpstr>Theory</vt:lpstr>
      <vt:lpstr>coding</vt:lpstr>
      <vt:lpstr>Wiring </vt:lpstr>
      <vt:lpstr>Measurement purpose</vt:lpstr>
      <vt:lpstr>Sensitivity and Range</vt:lpstr>
      <vt:lpstr>Date from sensor</vt:lpstr>
      <vt:lpstr>PowerPoint 演示文稿</vt:lpstr>
      <vt:lpstr>PowerPoint 演示文稿</vt:lpstr>
      <vt:lpstr>PowerPoint 演示文稿</vt:lpstr>
      <vt:lpstr>CONCLUSION</vt:lpstr>
      <vt:lpstr>Accuracy and Error</vt:lpstr>
      <vt:lpstr>PowerPoint 演示文稿</vt:lpstr>
      <vt:lpstr>CONCLUSION</vt:lpstr>
      <vt:lpstr>Drift</vt:lpstr>
      <vt:lpstr>PowerPoint 演示文稿</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MPU6050 Gyroscope Accelerometer</dc:title>
  <dc:creator>财君 旺</dc:creator>
  <cp:lastModifiedBy>财君 旺</cp:lastModifiedBy>
  <cp:revision>8</cp:revision>
  <dcterms:created xsi:type="dcterms:W3CDTF">2024-03-03T21:47:34Z</dcterms:created>
  <dcterms:modified xsi:type="dcterms:W3CDTF">2024-03-03T23:23:34Z</dcterms:modified>
</cp:coreProperties>
</file>